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7" r:id="rId3"/>
    <p:sldId id="288" r:id="rId4"/>
    <p:sldId id="289" r:id="rId5"/>
    <p:sldId id="290" r:id="rId6"/>
    <p:sldId id="291" r:id="rId7"/>
    <p:sldId id="292" r:id="rId8"/>
    <p:sldId id="293" r:id="rId9"/>
    <p:sldId id="294" r:id="rId10"/>
    <p:sldId id="282" r:id="rId11"/>
    <p:sldId id="283" r:id="rId12"/>
    <p:sldId id="284" r:id="rId13"/>
    <p:sldId id="285" r:id="rId14"/>
    <p:sldId id="286" r:id="rId15"/>
    <p:sldId id="265" r:id="rId16"/>
    <p:sldId id="268" r:id="rId17"/>
    <p:sldId id="270" r:id="rId18"/>
    <p:sldId id="266" r:id="rId19"/>
    <p:sldId id="271" r:id="rId20"/>
    <p:sldId id="272" r:id="rId21"/>
    <p:sldId id="267" r:id="rId22"/>
    <p:sldId id="273" r:id="rId23"/>
    <p:sldId id="274" r:id="rId24"/>
    <p:sldId id="275" r:id="rId25"/>
    <p:sldId id="276" r:id="rId26"/>
    <p:sldId id="277" r:id="rId27"/>
    <p:sldId id="280" r:id="rId28"/>
    <p:sldId id="279" r:id="rId29"/>
    <p:sldId id="278" r:id="rId30"/>
    <p:sldId id="281" r:id="rId3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6" autoAdjust="0"/>
    <p:restoredTop sz="86380" autoAdjust="0"/>
  </p:normalViewPr>
  <p:slideViewPr>
    <p:cSldViewPr>
      <p:cViewPr varScale="1">
        <p:scale>
          <a:sx n="84" d="100"/>
          <a:sy n="84" d="100"/>
        </p:scale>
        <p:origin x="-708" y="-78"/>
      </p:cViewPr>
      <p:guideLst>
        <p:guide orient="horz" pos="1620"/>
        <p:guide pos="2880"/>
      </p:guideLst>
    </p:cSldViewPr>
  </p:slideViewPr>
  <p:outlineViewPr>
    <p:cViewPr>
      <p:scale>
        <a:sx n="33" d="100"/>
        <a:sy n="33" d="100"/>
      </p:scale>
      <p:origin x="0" y="959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028700"/>
            <a:ext cx="8229600" cy="13716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A47643AB-9862-41F2-B98A-4A612B543D88}" type="datetimeFigureOut">
              <a:rPr lang="en-US" smtClean="0"/>
              <a:t>1/16/2013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04BF027B-930C-4D03-A267-BB5D35F3810E}" type="slidenum">
              <a:rPr lang="en-US" smtClean="0"/>
              <a:t>‹#›</a:t>
            </a:fld>
            <a:endParaRPr lang="en-US"/>
          </a:p>
        </p:txBody>
      </p:sp>
      <p:sp>
        <p:nvSpPr>
          <p:cNvPr id="9" name="Subtitle 8"/>
          <p:cNvSpPr>
            <a:spLocks noGrp="1"/>
          </p:cNvSpPr>
          <p:nvPr>
            <p:ph type="subTitle" idx="1"/>
          </p:nvPr>
        </p:nvSpPr>
        <p:spPr>
          <a:xfrm>
            <a:off x="1371600" y="2498774"/>
            <a:ext cx="6400800" cy="131445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7643AB-9862-41F2-B98A-4A612B543D88}" type="datetimeFigureOut">
              <a:rPr lang="en-US" smtClean="0"/>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BF027B-930C-4D03-A267-BB5D35F3810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7643AB-9862-41F2-B98A-4A612B543D88}" type="datetimeFigureOut">
              <a:rPr lang="en-US" smtClean="0"/>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BF027B-930C-4D03-A267-BB5D35F3810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7643AB-9862-41F2-B98A-4A612B543D88}" type="datetimeFigureOut">
              <a:rPr lang="en-US" smtClean="0"/>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BF027B-930C-4D03-A267-BB5D35F3810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457200"/>
            <a:ext cx="7086600" cy="13716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1880840"/>
            <a:ext cx="7086600" cy="1132284"/>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47643AB-9862-41F2-B98A-4A612B543D88}" type="datetimeFigureOut">
              <a:rPr lang="en-US" smtClean="0"/>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4812507"/>
            <a:ext cx="762000" cy="273844"/>
          </a:xfrm>
        </p:spPr>
        <p:txBody>
          <a:bodyPr/>
          <a:lstStyle/>
          <a:p>
            <a:fld id="{04BF027B-930C-4D03-A267-BB5D35F3810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200151"/>
            <a:ext cx="4038600" cy="3394472"/>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200151"/>
            <a:ext cx="4038600" cy="3394472"/>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47643AB-9862-41F2-B98A-4A612B543D88}" type="datetimeFigureOut">
              <a:rPr lang="en-US" smtClean="0"/>
              <a:t>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BF027B-930C-4D03-A267-BB5D35F3810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8229600" cy="85725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151335"/>
            <a:ext cx="4040188" cy="563165"/>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151335"/>
            <a:ext cx="4041775" cy="563165"/>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71651"/>
            <a:ext cx="4040188" cy="2822972"/>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1771651"/>
            <a:ext cx="4041775" cy="2822972"/>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47643AB-9862-41F2-B98A-4A612B543D88}" type="datetimeFigureOut">
              <a:rPr lang="en-US" smtClean="0"/>
              <a:t>1/16/2013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BF027B-930C-4D03-A267-BB5D35F3810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47643AB-9862-41F2-B98A-4A612B543D88}" type="datetimeFigureOut">
              <a:rPr lang="en-US" smtClean="0"/>
              <a:t>1/16/2013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BF027B-930C-4D03-A267-BB5D35F3810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7643AB-9862-41F2-B98A-4A612B543D88}" type="datetimeFigureOut">
              <a:rPr lang="en-US" smtClean="0"/>
              <a:t>1/16/2013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BF027B-930C-4D03-A267-BB5D35F3810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1" y="1143001"/>
            <a:ext cx="3008313" cy="3451622"/>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04788"/>
            <a:ext cx="5111750" cy="4389835"/>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47643AB-9862-41F2-B98A-4A612B543D88}" type="datetimeFigureOut">
              <a:rPr lang="en-US" smtClean="0"/>
              <a:t>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BF027B-930C-4D03-A267-BB5D35F3810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457200"/>
            <a:ext cx="5486400" cy="391716"/>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373981"/>
            <a:ext cx="5486400" cy="29718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875090"/>
            <a:ext cx="5486400" cy="397764"/>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47643AB-9862-41F2-B98A-4A612B543D88}" type="datetimeFigureOut">
              <a:rPr lang="en-US" smtClean="0"/>
              <a:t>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BF027B-930C-4D03-A267-BB5D35F3810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05979"/>
            <a:ext cx="8229600" cy="85725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00150"/>
            <a:ext cx="8229600" cy="353187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4812507"/>
            <a:ext cx="2133600" cy="273844"/>
          </a:xfrm>
          <a:prstGeom prst="rect">
            <a:avLst/>
          </a:prstGeom>
        </p:spPr>
        <p:txBody>
          <a:bodyPr vert="horz" anchor="b"/>
          <a:lstStyle>
            <a:lvl1pPr algn="l" eaLnBrk="1" latinLnBrk="0" hangingPunct="1">
              <a:defRPr kumimoji="0" sz="1200">
                <a:solidFill>
                  <a:schemeClr val="tx1">
                    <a:shade val="50000"/>
                  </a:schemeClr>
                </a:solidFill>
              </a:defRPr>
            </a:lvl1pPr>
          </a:lstStyle>
          <a:p>
            <a:fld id="{A47643AB-9862-41F2-B98A-4A612B543D88}" type="datetimeFigureOut">
              <a:rPr lang="en-US" smtClean="0"/>
              <a:t>1/16/2013</a:t>
            </a:fld>
            <a:endParaRPr lang="en-US"/>
          </a:p>
        </p:txBody>
      </p:sp>
      <p:sp>
        <p:nvSpPr>
          <p:cNvPr id="3" name="Footer Placeholder 2"/>
          <p:cNvSpPr>
            <a:spLocks noGrp="1"/>
          </p:cNvSpPr>
          <p:nvPr>
            <p:ph type="ftr" sz="quarter" idx="3"/>
          </p:nvPr>
        </p:nvSpPr>
        <p:spPr>
          <a:xfrm>
            <a:off x="3124200" y="4812507"/>
            <a:ext cx="2895600" cy="273844"/>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4812507"/>
            <a:ext cx="762000" cy="273844"/>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4BF027B-930C-4D03-A267-BB5D35F3810E}"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Optimal Bass Playback in Small Rooms</a:t>
            </a:r>
            <a:endParaRPr lang="en-US" dirty="0"/>
          </a:p>
        </p:txBody>
      </p:sp>
      <p:sp>
        <p:nvSpPr>
          <p:cNvPr id="3" name="Subtitle 2"/>
          <p:cNvSpPr>
            <a:spLocks noGrp="1"/>
          </p:cNvSpPr>
          <p:nvPr>
            <p:ph type="subTitle" idx="1"/>
          </p:nvPr>
        </p:nvSpPr>
        <p:spPr/>
        <p:txBody>
          <a:bodyPr/>
          <a:lstStyle/>
          <a:p>
            <a:r>
              <a:rPr lang="en-US" dirty="0" smtClean="0"/>
              <a:t>By Earl Geddes</a:t>
            </a:r>
            <a:endParaRPr lang="en-US" dirty="0"/>
          </a:p>
        </p:txBody>
      </p:sp>
    </p:spTree>
    <p:extLst>
      <p:ext uri="{BB962C8B-B14F-4D97-AF65-F5344CB8AC3E}">
        <p14:creationId xmlns:p14="http://schemas.microsoft.com/office/powerpoint/2010/main" val="35052580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 from PhD thesis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In 1980, my PhD thesis was on the sound field in a small room in the modal domain</a:t>
            </a:r>
          </a:p>
          <a:p>
            <a:r>
              <a:rPr lang="en-US" dirty="0" smtClean="0"/>
              <a:t>This work has been the foundation of all of my thinking about small room bass ever since</a:t>
            </a:r>
          </a:p>
          <a:p>
            <a:r>
              <a:rPr lang="en-US" dirty="0" smtClean="0"/>
              <a:t>This work involved </a:t>
            </a:r>
            <a:r>
              <a:rPr lang="en-US" dirty="0" smtClean="0"/>
              <a:t>analyzing </a:t>
            </a:r>
            <a:r>
              <a:rPr lang="en-US" dirty="0" smtClean="0"/>
              <a:t>several rooms of different shapes</a:t>
            </a:r>
          </a:p>
          <a:p>
            <a:r>
              <a:rPr lang="en-US" dirty="0" smtClean="0"/>
              <a:t>In order to compare rooms, I used a metric that averaged the sound field around the room as sources were moved in location as well</a:t>
            </a:r>
          </a:p>
          <a:p>
            <a:r>
              <a:rPr lang="en-US" dirty="0" smtClean="0"/>
              <a:t>This yielded data which showed the best results that a given room could ever achieve</a:t>
            </a:r>
          </a:p>
        </p:txBody>
      </p:sp>
    </p:spTree>
    <p:extLst>
      <p:ext uri="{BB962C8B-B14F-4D97-AF65-F5344CB8AC3E}">
        <p14:creationId xmlns:p14="http://schemas.microsoft.com/office/powerpoint/2010/main" val="35612491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a:t>
            </a:r>
            <a:r>
              <a:rPr lang="en-US" dirty="0" err="1" smtClean="0"/>
              <a:t>con’t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best that a room can do is important because it is that aspect of the problem that is the rooms contribution for which no acoustical corrections could be made</a:t>
            </a:r>
          </a:p>
          <a:p>
            <a:pPr lvl="1"/>
            <a:r>
              <a:rPr lang="en-US" dirty="0" smtClean="0"/>
              <a:t>The rooms response could always be worse than these curves, but never better</a:t>
            </a:r>
          </a:p>
          <a:p>
            <a:r>
              <a:rPr lang="en-US" dirty="0" smtClean="0"/>
              <a:t>A few factors stood out as dominate</a:t>
            </a:r>
          </a:p>
          <a:p>
            <a:pPr lvl="1"/>
            <a:r>
              <a:rPr lang="en-US" dirty="0" smtClean="0"/>
              <a:t>The size of the room – bigger is always better</a:t>
            </a:r>
          </a:p>
          <a:p>
            <a:pPr lvl="1"/>
            <a:r>
              <a:rPr lang="en-US" dirty="0" smtClean="0"/>
              <a:t>The damping of the room – more damping is always better</a:t>
            </a:r>
          </a:p>
          <a:p>
            <a:pPr lvl="1"/>
            <a:r>
              <a:rPr lang="en-US" dirty="0" smtClean="0"/>
              <a:t>The rooms shape, but only as it contributes to the damping being seen uniformly by all of the modes</a:t>
            </a:r>
            <a:endParaRPr lang="en-US" dirty="0"/>
          </a:p>
        </p:txBody>
      </p:sp>
    </p:spTree>
    <p:extLst>
      <p:ext uri="{BB962C8B-B14F-4D97-AF65-F5344CB8AC3E}">
        <p14:creationId xmlns:p14="http://schemas.microsoft.com/office/powerpoint/2010/main" val="41017095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a:t>
            </a:r>
            <a:r>
              <a:rPr lang="en-US" dirty="0" err="1"/>
              <a:t>con’t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Interesting, for a room with well distributed damping, the shape was hardly a factor at all</a:t>
            </a:r>
          </a:p>
          <a:p>
            <a:r>
              <a:rPr lang="en-US" dirty="0" smtClean="0"/>
              <a:t>The bottom line then is that for a given room, assuming a fixed size and amount of damping, there is really little to nothing that can be done acoustically to improve the situation</a:t>
            </a:r>
          </a:p>
          <a:p>
            <a:r>
              <a:rPr lang="en-US" dirty="0" smtClean="0"/>
              <a:t>What was noteworthy is that as one reduces the number of source locations, the spatial variance of the sound field would increase</a:t>
            </a:r>
            <a:endParaRPr lang="en-US" dirty="0"/>
          </a:p>
        </p:txBody>
      </p:sp>
    </p:spTree>
    <p:extLst>
      <p:ext uri="{BB962C8B-B14F-4D97-AF65-F5344CB8AC3E}">
        <p14:creationId xmlns:p14="http://schemas.microsoft.com/office/powerpoint/2010/main" val="13012441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a:t>
            </a:r>
            <a:r>
              <a:rPr lang="en-US" dirty="0" err="1"/>
              <a:t>con’t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This is profoundly important because it means that the only hope that any room has of creating a “good bass” sound field is to use EQ, but for a single source this is guaranteed to make the sound field worse at some point while making it better at others.</a:t>
            </a:r>
          </a:p>
          <a:p>
            <a:r>
              <a:rPr lang="en-US" dirty="0" smtClean="0"/>
              <a:t>For a </a:t>
            </a:r>
            <a:r>
              <a:rPr lang="en-US" dirty="0"/>
              <a:t>single LF </a:t>
            </a:r>
            <a:r>
              <a:rPr lang="en-US" dirty="0" smtClean="0"/>
              <a:t>source, there is no “global” solution for the sound field in a small room</a:t>
            </a:r>
          </a:p>
          <a:p>
            <a:r>
              <a:rPr lang="en-US" dirty="0" smtClean="0"/>
              <a:t>It is also unlikely to have better or worse locations when viewed from a global results perspective</a:t>
            </a:r>
            <a:endParaRPr lang="en-US" dirty="0"/>
          </a:p>
        </p:txBody>
      </p:sp>
    </p:spTree>
    <p:extLst>
      <p:ext uri="{BB962C8B-B14F-4D97-AF65-F5344CB8AC3E}">
        <p14:creationId xmlns:p14="http://schemas.microsoft.com/office/powerpoint/2010/main" val="13778856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536972"/>
          </a:xfrm>
        </p:spPr>
        <p:txBody>
          <a:bodyPr>
            <a:normAutofit fontScale="90000"/>
          </a:bodyPr>
          <a:lstStyle/>
          <a:p>
            <a:r>
              <a:rPr lang="en-US" dirty="0"/>
              <a:t>Results </a:t>
            </a:r>
            <a:r>
              <a:rPr lang="en-US" dirty="0" err="1"/>
              <a:t>con’t</a:t>
            </a:r>
            <a:endParaRPr lang="en-US" dirty="0"/>
          </a:p>
        </p:txBody>
      </p:sp>
      <p:sp>
        <p:nvSpPr>
          <p:cNvPr id="3" name="Content Placeholder 2"/>
          <p:cNvSpPr>
            <a:spLocks noGrp="1"/>
          </p:cNvSpPr>
          <p:nvPr>
            <p:ph idx="1"/>
          </p:nvPr>
        </p:nvSpPr>
        <p:spPr>
          <a:xfrm>
            <a:off x="457200" y="857250"/>
            <a:ext cx="8229600" cy="3874770"/>
          </a:xfrm>
        </p:spPr>
        <p:txBody>
          <a:bodyPr>
            <a:normAutofit fontScale="92500" lnSpcReduction="20000"/>
          </a:bodyPr>
          <a:lstStyle/>
          <a:p>
            <a:r>
              <a:rPr lang="en-US" dirty="0" smtClean="0"/>
              <a:t>The conclusions here are obvious:</a:t>
            </a:r>
          </a:p>
          <a:p>
            <a:pPr lvl="1"/>
            <a:r>
              <a:rPr lang="en-US" dirty="0" smtClean="0"/>
              <a:t>Only by using several sources in a room can one reduce the spatial variations of the sound field thus allowing for EQ to be effective at smoothing the frequency response of this field at more than one location</a:t>
            </a:r>
          </a:p>
          <a:p>
            <a:pPr lvl="1"/>
            <a:r>
              <a:rPr lang="en-US" dirty="0" smtClean="0"/>
              <a:t>Damping is always an advantage at LFs – unfortunately it is undesirable at HFs and typical damping is ineffective at LFs</a:t>
            </a:r>
          </a:p>
          <a:p>
            <a:pPr lvl="2"/>
            <a:r>
              <a:rPr lang="en-US" dirty="0" smtClean="0"/>
              <a:t>Only damping designed into the structure will actually have a significant effect in the modal region</a:t>
            </a:r>
          </a:p>
          <a:p>
            <a:pPr lvl="2"/>
            <a:r>
              <a:rPr lang="en-US" dirty="0" smtClean="0"/>
              <a:t>Damping on rigid walls, or “traps” are ineffective and hence not a solution to any of these problems</a:t>
            </a:r>
            <a:endParaRPr lang="en-US" dirty="0"/>
          </a:p>
        </p:txBody>
      </p:sp>
    </p:spTree>
    <p:extLst>
      <p:ext uri="{BB962C8B-B14F-4D97-AF65-F5344CB8AC3E}">
        <p14:creationId xmlns:p14="http://schemas.microsoft.com/office/powerpoint/2010/main" val="3975521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Small rooms and bass</a:t>
            </a:r>
            <a:endParaRPr lang="en-US" dirty="0"/>
          </a:p>
        </p:txBody>
      </p:sp>
      <p:sp>
        <p:nvSpPr>
          <p:cNvPr id="3" name="Content Placeholder 2"/>
          <p:cNvSpPr>
            <a:spLocks noGrp="1"/>
          </p:cNvSpPr>
          <p:nvPr>
            <p:ph idx="1"/>
          </p:nvPr>
        </p:nvSpPr>
        <p:spPr/>
        <p:txBody>
          <a:bodyPr>
            <a:normAutofit fontScale="92500"/>
          </a:bodyPr>
          <a:lstStyle/>
          <a:p>
            <a:r>
              <a:rPr lang="en-US" dirty="0" smtClean="0"/>
              <a:t>Small rooms are just about the worst case for creating a “smooth” response at listening positions</a:t>
            </a:r>
          </a:p>
          <a:p>
            <a:r>
              <a:rPr lang="en-US" dirty="0" smtClean="0"/>
              <a:t>They are anything but</a:t>
            </a:r>
            <a:r>
              <a:rPr lang="en-US" baseline="0" dirty="0" smtClean="0"/>
              <a:t> flat and this response varies continuously around the room</a:t>
            </a:r>
          </a:p>
          <a:p>
            <a:r>
              <a:rPr lang="en-US" baseline="0" dirty="0" smtClean="0"/>
              <a:t>Examples from </a:t>
            </a:r>
            <a:r>
              <a:rPr lang="en-US" baseline="0" dirty="0" err="1" smtClean="0"/>
              <a:t>MathCAD</a:t>
            </a:r>
            <a:r>
              <a:rPr lang="en-US" baseline="0" dirty="0" smtClean="0"/>
              <a:t> simulations</a:t>
            </a:r>
          </a:p>
          <a:p>
            <a:pPr lvl="1"/>
            <a:r>
              <a:rPr lang="en-US" dirty="0" smtClean="0"/>
              <a:t>Typical sized home room (20 x 14 x 10)</a:t>
            </a:r>
          </a:p>
          <a:p>
            <a:pPr lvl="1"/>
            <a:r>
              <a:rPr lang="en-US" dirty="0" smtClean="0"/>
              <a:t>Listener near the center of the room</a:t>
            </a:r>
          </a:p>
          <a:p>
            <a:pPr lvl="1"/>
            <a:r>
              <a:rPr lang="en-US" dirty="0" smtClean="0"/>
              <a:t>Sources have response to DC</a:t>
            </a:r>
            <a:endParaRPr lang="en-US" dirty="0"/>
          </a:p>
        </p:txBody>
      </p:sp>
    </p:spTree>
    <p:extLst>
      <p:ext uri="{BB962C8B-B14F-4D97-AF65-F5344CB8AC3E}">
        <p14:creationId xmlns:p14="http://schemas.microsoft.com/office/powerpoint/2010/main" val="35402527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1028700"/>
            <a:ext cx="7315200" cy="3886200"/>
          </a:xfrm>
          <a:prstGeom prst="rect">
            <a:avLst/>
          </a:prstGeom>
          <a:solidFill>
            <a:schemeClr val="tx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One Source Room</a:t>
            </a:r>
            <a:endParaRPr lang="en-US" dirty="0"/>
          </a:p>
        </p:txBody>
      </p:sp>
      <p:pic>
        <p:nvPicPr>
          <p:cNvPr id="2051" name="Picture 3"/>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1" b="-2856"/>
          <a:stretch/>
        </p:blipFill>
        <p:spPr bwMode="auto">
          <a:xfrm>
            <a:off x="881063" y="1143000"/>
            <a:ext cx="6924675" cy="3703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66329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Source Room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response is quite poor and typical of</a:t>
            </a:r>
            <a:r>
              <a:rPr lang="en-US" baseline="0" dirty="0" smtClean="0"/>
              <a:t> a small room</a:t>
            </a:r>
          </a:p>
          <a:p>
            <a:r>
              <a:rPr lang="en-US" baseline="0" dirty="0" smtClean="0"/>
              <a:t>The rise to DC is fictitious in real rooms as they are too leaky</a:t>
            </a:r>
          </a:p>
          <a:p>
            <a:r>
              <a:rPr lang="en-US" baseline="0" dirty="0" smtClean="0"/>
              <a:t>Notice that there is no “room gain” as </a:t>
            </a:r>
            <a:r>
              <a:rPr lang="en-US" dirty="0" smtClean="0"/>
              <a:t>is talked about regularly at various venues</a:t>
            </a:r>
          </a:p>
          <a:p>
            <a:r>
              <a:rPr lang="en-US" dirty="0" smtClean="0"/>
              <a:t>This response could be </a:t>
            </a:r>
            <a:r>
              <a:rPr lang="en-US" dirty="0" err="1" smtClean="0"/>
              <a:t>EQ’d</a:t>
            </a:r>
            <a:r>
              <a:rPr lang="en-US" dirty="0" smtClean="0"/>
              <a:t>, but only at a single point and it is guaranteed that the response would get worse at other points</a:t>
            </a:r>
          </a:p>
        </p:txBody>
      </p:sp>
    </p:spTree>
    <p:extLst>
      <p:ext uri="{BB962C8B-B14F-4D97-AF65-F5344CB8AC3E}">
        <p14:creationId xmlns:p14="http://schemas.microsoft.com/office/powerpoint/2010/main" val="14465045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914400"/>
            <a:ext cx="7315200" cy="3886200"/>
          </a:xfrm>
          <a:prstGeom prst="rect">
            <a:avLst/>
          </a:prstGeom>
          <a:solidFill>
            <a:schemeClr val="tx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Two Sources</a:t>
            </a:r>
            <a:endParaRPr lang="en-US"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09664" y="1117997"/>
            <a:ext cx="6924675" cy="34790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80917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Sources</a:t>
            </a:r>
            <a:endParaRPr lang="en-US" dirty="0"/>
          </a:p>
        </p:txBody>
      </p:sp>
      <p:sp>
        <p:nvSpPr>
          <p:cNvPr id="3" name="Content Placeholder 2"/>
          <p:cNvSpPr>
            <a:spLocks noGrp="1"/>
          </p:cNvSpPr>
          <p:nvPr>
            <p:ph idx="1"/>
          </p:nvPr>
        </p:nvSpPr>
        <p:spPr/>
        <p:txBody>
          <a:bodyPr/>
          <a:lstStyle/>
          <a:p>
            <a:r>
              <a:rPr lang="en-US" dirty="0" smtClean="0"/>
              <a:t>The first source was in a front corner</a:t>
            </a:r>
          </a:p>
          <a:p>
            <a:r>
              <a:rPr lang="en-US" dirty="0" smtClean="0"/>
              <a:t>The second source was added at the opposite end of the room</a:t>
            </a:r>
          </a:p>
          <a:p>
            <a:r>
              <a:rPr lang="en-US" dirty="0" smtClean="0"/>
              <a:t>The frequency response here is not significantly better, maybe even worse</a:t>
            </a:r>
          </a:p>
          <a:p>
            <a:r>
              <a:rPr lang="en-US" dirty="0" smtClean="0"/>
              <a:t>Lets add a third sub at the side of the room</a:t>
            </a:r>
            <a:endParaRPr lang="en-US" dirty="0"/>
          </a:p>
        </p:txBody>
      </p:sp>
    </p:spTree>
    <p:extLst>
      <p:ext uri="{BB962C8B-B14F-4D97-AF65-F5344CB8AC3E}">
        <p14:creationId xmlns:p14="http://schemas.microsoft.com/office/powerpoint/2010/main" val="7097281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a:t>
            </a:r>
            <a:r>
              <a:rPr lang="en-US" baseline="0" dirty="0" smtClean="0"/>
              <a:t> Goal</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Everyone wants “great bass”</a:t>
            </a:r>
          </a:p>
          <a:p>
            <a:r>
              <a:rPr lang="en-US" dirty="0" smtClean="0"/>
              <a:t>Toole says its about 20% of our judgment</a:t>
            </a:r>
          </a:p>
          <a:p>
            <a:r>
              <a:rPr lang="en-US" dirty="0" smtClean="0"/>
              <a:t>And yet, poor bass is all too common, if not just plain “typical”</a:t>
            </a:r>
          </a:p>
          <a:p>
            <a:r>
              <a:rPr lang="en-US" dirty="0" smtClean="0"/>
              <a:t>That’s because it’s usually a small room and small rooms are terrible places for “good bass”, at least as I define it</a:t>
            </a:r>
          </a:p>
          <a:p>
            <a:r>
              <a:rPr lang="en-US" dirty="0" smtClean="0"/>
              <a:t>Which begs the question:  How do you define “good bass”</a:t>
            </a:r>
            <a:endParaRPr lang="en-US" dirty="0"/>
          </a:p>
        </p:txBody>
      </p:sp>
    </p:spTree>
    <p:extLst>
      <p:ext uri="{BB962C8B-B14F-4D97-AF65-F5344CB8AC3E}">
        <p14:creationId xmlns:p14="http://schemas.microsoft.com/office/powerpoint/2010/main" val="12891635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a:t>
            </a:r>
            <a:r>
              <a:rPr lang="en-US" baseline="0" dirty="0" smtClean="0"/>
              <a:t> Source</a:t>
            </a:r>
            <a:r>
              <a:rPr lang="en-US" dirty="0" smtClean="0"/>
              <a:t> </a:t>
            </a:r>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1085850"/>
            <a:ext cx="7507656" cy="3771900"/>
          </a:xfrm>
          <a:prstGeom prst="rect">
            <a:avLst/>
          </a:prstGeom>
          <a:solidFill>
            <a:schemeClr val="tx1">
              <a:lumMod val="85000"/>
            </a:schemeClr>
          </a:solidFill>
          <a:ln>
            <a:noFill/>
          </a:ln>
          <a:effectLst/>
        </p:spPr>
      </p:pic>
    </p:spTree>
    <p:extLst>
      <p:ext uri="{BB962C8B-B14F-4D97-AF65-F5344CB8AC3E}">
        <p14:creationId xmlns:p14="http://schemas.microsoft.com/office/powerpoint/2010/main" val="32405141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Adding Sources</a:t>
            </a:r>
            <a:endParaRPr lang="en-US" dirty="0"/>
          </a:p>
        </p:txBody>
      </p:sp>
      <p:sp>
        <p:nvSpPr>
          <p:cNvPr id="3" name="Content Placeholder 2"/>
          <p:cNvSpPr>
            <a:spLocks noGrp="1"/>
          </p:cNvSpPr>
          <p:nvPr>
            <p:ph idx="1"/>
          </p:nvPr>
        </p:nvSpPr>
        <p:spPr>
          <a:xfrm>
            <a:off x="457200" y="1200150"/>
            <a:ext cx="8229600" cy="3657600"/>
          </a:xfrm>
        </p:spPr>
        <p:txBody>
          <a:bodyPr>
            <a:normAutofit fontScale="92500" lnSpcReduction="10000"/>
          </a:bodyPr>
          <a:lstStyle/>
          <a:p>
            <a:r>
              <a:rPr lang="en-US" dirty="0"/>
              <a:t>Three sources hardly even changes the results</a:t>
            </a:r>
          </a:p>
          <a:p>
            <a:r>
              <a:rPr lang="en-US" dirty="0" smtClean="0"/>
              <a:t>Adding sources does not necessarily make the frequency response better if we do nothing more than just place them in the room, but</a:t>
            </a:r>
          </a:p>
          <a:p>
            <a:r>
              <a:rPr lang="en-US" dirty="0" smtClean="0"/>
              <a:t>We know that adding more sources does lower the variation of the response around the room by averaging over the modes.</a:t>
            </a:r>
          </a:p>
          <a:p>
            <a:r>
              <a:rPr lang="en-US" dirty="0" smtClean="0"/>
              <a:t>Note what happens when the phase of one source is reversed</a:t>
            </a:r>
          </a:p>
          <a:p>
            <a:endParaRPr lang="en-US" dirty="0"/>
          </a:p>
        </p:txBody>
      </p:sp>
    </p:spTree>
    <p:extLst>
      <p:ext uri="{BB962C8B-B14F-4D97-AF65-F5344CB8AC3E}">
        <p14:creationId xmlns:p14="http://schemas.microsoft.com/office/powerpoint/2010/main" val="1667849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Reverse phase of one source</a:t>
            </a:r>
            <a:endParaRPr lang="en-US"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1085850"/>
            <a:ext cx="7772400" cy="3904910"/>
          </a:xfrm>
          <a:prstGeom prst="rect">
            <a:avLst/>
          </a:prstGeom>
          <a:solidFill>
            <a:schemeClr val="tx1">
              <a:lumMod val="85000"/>
            </a:schemeClr>
          </a:solidFill>
          <a:ln>
            <a:noFill/>
          </a:ln>
          <a:effectLst/>
        </p:spPr>
      </p:pic>
    </p:spTree>
    <p:extLst>
      <p:ext uri="{BB962C8B-B14F-4D97-AF65-F5344CB8AC3E}">
        <p14:creationId xmlns:p14="http://schemas.microsoft.com/office/powerpoint/2010/main" val="41981182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point of multiple subs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point here is not that reversing the phase of one sub is better or worse</a:t>
            </a:r>
          </a:p>
          <a:p>
            <a:r>
              <a:rPr lang="en-US" dirty="0" smtClean="0"/>
              <a:t>The point is that with multiple subs the interactions between the sources have significant effects on the results</a:t>
            </a:r>
          </a:p>
          <a:p>
            <a:r>
              <a:rPr lang="en-US" dirty="0" smtClean="0"/>
              <a:t>This is not true with the use of just one sub</a:t>
            </a:r>
          </a:p>
          <a:p>
            <a:r>
              <a:rPr lang="en-US" dirty="0" smtClean="0"/>
              <a:t>Also remember that when we have multiple subs, we know that the variations of the response in space will be lower than with just one</a:t>
            </a:r>
            <a:endParaRPr lang="en-US" dirty="0"/>
          </a:p>
        </p:txBody>
      </p:sp>
    </p:spTree>
    <p:extLst>
      <p:ext uri="{BB962C8B-B14F-4D97-AF65-F5344CB8AC3E}">
        <p14:creationId xmlns:p14="http://schemas.microsoft.com/office/powerpoint/2010/main" val="22235433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main point</a:t>
            </a:r>
            <a:endParaRPr lang="en-US" dirty="0"/>
          </a:p>
        </p:txBody>
      </p:sp>
      <p:sp>
        <p:nvSpPr>
          <p:cNvPr id="3" name="Content Placeholder 2"/>
          <p:cNvSpPr>
            <a:spLocks noGrp="1"/>
          </p:cNvSpPr>
          <p:nvPr>
            <p:ph idx="1"/>
          </p:nvPr>
        </p:nvSpPr>
        <p:spPr/>
        <p:txBody>
          <a:bodyPr>
            <a:normAutofit fontScale="92500"/>
          </a:bodyPr>
          <a:lstStyle/>
          <a:p>
            <a:r>
              <a:rPr lang="en-US" dirty="0" smtClean="0"/>
              <a:t>This raises the idea that if we could somehow manipulate the three subs in an arbitrary (well at least some predictable) way then it has to be possible to optimize the response</a:t>
            </a:r>
          </a:p>
          <a:p>
            <a:r>
              <a:rPr lang="en-US" dirty="0" smtClean="0"/>
              <a:t>And given that there are multiple subs, we know that if we optimize their response that this optimization will hold to a much greater extent around the room than any single sub could ever do</a:t>
            </a:r>
          </a:p>
          <a:p>
            <a:endParaRPr lang="en-US" dirty="0"/>
          </a:p>
        </p:txBody>
      </p:sp>
    </p:spTree>
    <p:extLst>
      <p:ext uri="{BB962C8B-B14F-4D97-AF65-F5344CB8AC3E}">
        <p14:creationId xmlns:p14="http://schemas.microsoft.com/office/powerpoint/2010/main" val="41087816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Gain only</a:t>
            </a:r>
            <a:endParaRPr lang="en-US"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1" y="971550"/>
            <a:ext cx="7848913" cy="3943350"/>
          </a:xfrm>
          <a:prstGeom prst="rect">
            <a:avLst/>
          </a:prstGeom>
          <a:solidFill>
            <a:schemeClr val="tx1">
              <a:lumMod val="85000"/>
            </a:schemeClr>
          </a:solidFill>
          <a:ln>
            <a:noFill/>
          </a:ln>
          <a:effectLst/>
        </p:spPr>
      </p:pic>
    </p:spTree>
    <p:extLst>
      <p:ext uri="{BB962C8B-B14F-4D97-AF65-F5344CB8AC3E}">
        <p14:creationId xmlns:p14="http://schemas.microsoft.com/office/powerpoint/2010/main" val="29577975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Geddes Approach</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Use multiple subs</a:t>
            </a:r>
          </a:p>
          <a:p>
            <a:r>
              <a:rPr lang="en-US" dirty="0" smtClean="0"/>
              <a:t>Put one in a front corner</a:t>
            </a:r>
          </a:p>
          <a:p>
            <a:r>
              <a:rPr lang="en-US" dirty="0" smtClean="0"/>
              <a:t>Put one in the back of the room</a:t>
            </a:r>
          </a:p>
          <a:p>
            <a:r>
              <a:rPr lang="en-US" dirty="0" smtClean="0"/>
              <a:t>Put one along one side (if possible)</a:t>
            </a:r>
          </a:p>
          <a:p>
            <a:r>
              <a:rPr lang="en-US" dirty="0" smtClean="0"/>
              <a:t>Take measurements (Holm Impulse)</a:t>
            </a:r>
          </a:p>
          <a:p>
            <a:r>
              <a:rPr lang="en-US" dirty="0" smtClean="0"/>
              <a:t>Optimize the parameters in software (proprietary)</a:t>
            </a:r>
          </a:p>
          <a:p>
            <a:r>
              <a:rPr lang="en-US" dirty="0" smtClean="0"/>
              <a:t>Use results in a DCX2496</a:t>
            </a:r>
          </a:p>
          <a:p>
            <a:r>
              <a:rPr lang="en-US" dirty="0" smtClean="0"/>
              <a:t>Enjoy</a:t>
            </a:r>
          </a:p>
          <a:p>
            <a:endParaRPr lang="en-US" dirty="0"/>
          </a:p>
        </p:txBody>
      </p:sp>
    </p:spTree>
    <p:extLst>
      <p:ext uri="{BB962C8B-B14F-4D97-AF65-F5344CB8AC3E}">
        <p14:creationId xmlns:p14="http://schemas.microsoft.com/office/powerpoint/2010/main" val="35671385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Unfiltered responses</a:t>
            </a:r>
            <a:endParaRPr lang="en-US" dirty="0"/>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1" y="1085850"/>
            <a:ext cx="8154987" cy="38838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14847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Filter responses</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8788" y="1085850"/>
            <a:ext cx="8226425" cy="38421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01160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using DCX2496</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2083" y="1200150"/>
            <a:ext cx="8183563" cy="37445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13346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Good Bass</a:t>
            </a:r>
            <a:endParaRPr lang="en-US" dirty="0"/>
          </a:p>
        </p:txBody>
      </p:sp>
      <p:sp>
        <p:nvSpPr>
          <p:cNvPr id="3" name="Content Placeholder 2"/>
          <p:cNvSpPr>
            <a:spLocks noGrp="1"/>
          </p:cNvSpPr>
          <p:nvPr>
            <p:ph idx="1"/>
          </p:nvPr>
        </p:nvSpPr>
        <p:spPr>
          <a:xfrm>
            <a:off x="0" y="1200150"/>
            <a:ext cx="8915400" cy="3531870"/>
          </a:xfrm>
        </p:spPr>
        <p:txBody>
          <a:bodyPr>
            <a:normAutofit fontScale="77500" lnSpcReduction="20000"/>
          </a:bodyPr>
          <a:lstStyle/>
          <a:p>
            <a:pPr lvl="0"/>
            <a:r>
              <a:rPr lang="en-US" dirty="0" smtClean="0"/>
              <a:t>Good bass, in the context of this report, and my personal preference, is a frequency response that has a subtle rise to the lowest frequencies, but which is otherwise very smooth in both frequency and space</a:t>
            </a:r>
          </a:p>
          <a:p>
            <a:pPr lvl="0"/>
            <a:r>
              <a:rPr lang="en-US" dirty="0" smtClean="0"/>
              <a:t>Why the “subtle rise”?  Why not just flat?</a:t>
            </a:r>
          </a:p>
          <a:p>
            <a:pPr lvl="0"/>
            <a:r>
              <a:rPr lang="en-US" dirty="0" smtClean="0"/>
              <a:t>The reason is that the bass in small rooms is always “dead” when compared o larger spaces</a:t>
            </a:r>
          </a:p>
          <a:p>
            <a:pPr lvl="0"/>
            <a:r>
              <a:rPr lang="en-US" dirty="0" smtClean="0"/>
              <a:t>Hence a flat response will sound lacking in bass because there is a tradeoff between the sensation of level and the duration of a signal – the shorter signal will sound softer</a:t>
            </a:r>
          </a:p>
          <a:p>
            <a:pPr lvl="0"/>
            <a:r>
              <a:rPr lang="en-US" dirty="0" smtClean="0"/>
              <a:t>How much “bass enhancement”?</a:t>
            </a:r>
          </a:p>
          <a:p>
            <a:endParaRPr lang="en-US" dirty="0"/>
          </a:p>
        </p:txBody>
      </p:sp>
    </p:spTree>
    <p:extLst>
      <p:ext uri="{BB962C8B-B14F-4D97-AF65-F5344CB8AC3E}">
        <p14:creationId xmlns:p14="http://schemas.microsoft.com/office/powerpoint/2010/main" val="4338480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457200" y="1200150"/>
            <a:ext cx="8229600" cy="3733800"/>
          </a:xfrm>
        </p:spPr>
        <p:txBody>
          <a:bodyPr>
            <a:normAutofit fontScale="92500" lnSpcReduction="20000"/>
          </a:bodyPr>
          <a:lstStyle/>
          <a:p>
            <a:r>
              <a:rPr lang="en-US" dirty="0" smtClean="0"/>
              <a:t>No longer is one at the mercy of the room in achieving ideal audio reproduction down into the modal region of the room</a:t>
            </a:r>
          </a:p>
          <a:p>
            <a:r>
              <a:rPr lang="en-US" dirty="0" smtClean="0"/>
              <a:t>With easy (and free) measurements, some software and readily available DSP, results unobtainable before can be achieved at virtually all listening locations in the room</a:t>
            </a:r>
          </a:p>
          <a:p>
            <a:r>
              <a:rPr lang="en-US" dirty="0" smtClean="0"/>
              <a:t>When one knows that they will be using subs in all cases, then it makes no sense to try and extend the response of the mains</a:t>
            </a:r>
            <a:endParaRPr lang="en-US" dirty="0"/>
          </a:p>
        </p:txBody>
      </p:sp>
    </p:spTree>
    <p:extLst>
      <p:ext uri="{BB962C8B-B14F-4D97-AF65-F5344CB8AC3E}">
        <p14:creationId xmlns:p14="http://schemas.microsoft.com/office/powerpoint/2010/main" val="42249990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much bass</a:t>
            </a:r>
            <a:r>
              <a:rPr lang="en-US" baseline="0" dirty="0" smtClean="0"/>
              <a:t> enhancement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 have found that between 3</a:t>
            </a:r>
            <a:r>
              <a:rPr lang="en-US" baseline="0" dirty="0" smtClean="0"/>
              <a:t> and 6 dB of bass boost from about 200 Hz down to about 20 Hz is what I judge to be “neutral”</a:t>
            </a:r>
          </a:p>
          <a:p>
            <a:r>
              <a:rPr lang="en-US" baseline="0" dirty="0" smtClean="0"/>
              <a:t>There are those who judge bass by its level despite the fact that this level is not at all natural or neutral</a:t>
            </a:r>
          </a:p>
          <a:p>
            <a:r>
              <a:rPr lang="en-US" baseline="0" dirty="0" smtClean="0"/>
              <a:t>This is not what this discussion is about</a:t>
            </a:r>
          </a:p>
          <a:p>
            <a:r>
              <a:rPr lang="en-US" baseline="0" dirty="0" smtClean="0"/>
              <a:t>This discussion is about “neutral, but adequate bass reproduction in a small room”</a:t>
            </a:r>
          </a:p>
          <a:p>
            <a:r>
              <a:rPr lang="en-US" baseline="0" dirty="0" smtClean="0"/>
              <a:t>I won’t deal with the “Mega Bass” issue</a:t>
            </a:r>
          </a:p>
        </p:txBody>
      </p:sp>
    </p:spTree>
    <p:extLst>
      <p:ext uri="{BB962C8B-B14F-4D97-AF65-F5344CB8AC3E}">
        <p14:creationId xmlns:p14="http://schemas.microsoft.com/office/powerpoint/2010/main" val="2650751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small room problem</a:t>
            </a:r>
            <a:endParaRPr lang="en-US" dirty="0"/>
          </a:p>
        </p:txBody>
      </p:sp>
      <p:sp>
        <p:nvSpPr>
          <p:cNvPr id="3" name="Content Placeholder 2"/>
          <p:cNvSpPr>
            <a:spLocks noGrp="1"/>
          </p:cNvSpPr>
          <p:nvPr>
            <p:ph idx="1"/>
          </p:nvPr>
        </p:nvSpPr>
        <p:spPr>
          <a:xfrm>
            <a:off x="457200" y="1200150"/>
            <a:ext cx="8229600" cy="3657600"/>
          </a:xfrm>
        </p:spPr>
        <p:txBody>
          <a:bodyPr>
            <a:normAutofit fontScale="92500" lnSpcReduction="20000"/>
          </a:bodyPr>
          <a:lstStyle/>
          <a:p>
            <a:r>
              <a:rPr lang="en-US" dirty="0" smtClean="0"/>
              <a:t>The small room at low frequencies is “modal”</a:t>
            </a:r>
          </a:p>
          <a:p>
            <a:r>
              <a:rPr lang="en-US" dirty="0" smtClean="0"/>
              <a:t>It is not 2 Pi or 4 Pi or a</a:t>
            </a:r>
            <a:r>
              <a:rPr lang="en-US" baseline="0" dirty="0" smtClean="0"/>
              <a:t> corner load </a:t>
            </a:r>
          </a:p>
          <a:p>
            <a:pPr lvl="1"/>
            <a:r>
              <a:rPr lang="en-US" baseline="0" dirty="0" smtClean="0"/>
              <a:t>unfortunately those beliefs are all too common resulting in concepts like “room gain” and the like which do not exist in reality for the most part</a:t>
            </a:r>
          </a:p>
          <a:p>
            <a:pPr lvl="1"/>
            <a:r>
              <a:rPr lang="en-US" baseline="0" dirty="0" smtClean="0"/>
              <a:t>A small automobile being just about the only exception that I know of</a:t>
            </a:r>
          </a:p>
          <a:p>
            <a:r>
              <a:rPr lang="en-US" baseline="0" dirty="0" smtClean="0"/>
              <a:t>Modes are interactions of waves traveling in multiple directions creating patterns that are a combination of a stationary pattern and a moving one</a:t>
            </a:r>
          </a:p>
        </p:txBody>
      </p:sp>
    </p:spTree>
    <p:extLst>
      <p:ext uri="{BB962C8B-B14F-4D97-AF65-F5344CB8AC3E}">
        <p14:creationId xmlns:p14="http://schemas.microsoft.com/office/powerpoint/2010/main" val="35586066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Room modes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modal region of a room is quite distinct and different from the modeless region above about 100-200 Hz</a:t>
            </a:r>
          </a:p>
          <a:p>
            <a:pPr lvl="1"/>
            <a:r>
              <a:rPr lang="en-US" dirty="0" smtClean="0"/>
              <a:t>I say “modeless” because there are in fact so many modes that individual modes disappear and the room acts like a continuum with no discrete modes</a:t>
            </a:r>
          </a:p>
          <a:p>
            <a:pPr lvl="0"/>
            <a:r>
              <a:rPr lang="en-US" dirty="0" smtClean="0"/>
              <a:t>In</a:t>
            </a:r>
            <a:r>
              <a:rPr lang="en-US" baseline="0" dirty="0" smtClean="0"/>
              <a:t> this modal domain, the only thing that we can talk about is the steady state</a:t>
            </a:r>
          </a:p>
          <a:p>
            <a:pPr lvl="0"/>
            <a:r>
              <a:rPr lang="en-US" baseline="0" dirty="0" smtClean="0"/>
              <a:t>The reason for this is simple, it has to do with the detection time of the ear and the reflection times of the room.</a:t>
            </a:r>
          </a:p>
        </p:txBody>
      </p:sp>
    </p:spTree>
    <p:extLst>
      <p:ext uri="{BB962C8B-B14F-4D97-AF65-F5344CB8AC3E}">
        <p14:creationId xmlns:p14="http://schemas.microsoft.com/office/powerpoint/2010/main" val="15092452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a:t>
            </a:r>
            <a:r>
              <a:rPr lang="en-US" baseline="0" dirty="0" smtClean="0"/>
              <a:t> steady state?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100 Hz tone has a period of 10 </a:t>
            </a:r>
            <a:r>
              <a:rPr lang="en-US" dirty="0" err="1" smtClean="0"/>
              <a:t>ms.</a:t>
            </a:r>
            <a:endParaRPr lang="en-US" dirty="0" smtClean="0"/>
          </a:p>
          <a:p>
            <a:r>
              <a:rPr lang="en-US" dirty="0" smtClean="0"/>
              <a:t>It takes several periods of a sound for the ear to recognize “pitch”</a:t>
            </a:r>
          </a:p>
          <a:p>
            <a:r>
              <a:rPr lang="en-US" dirty="0" smtClean="0"/>
              <a:t>Hence, at 100 Hz the ear has not detected and registered the tone until about 30 </a:t>
            </a:r>
            <a:r>
              <a:rPr lang="en-US" dirty="0" err="1" smtClean="0"/>
              <a:t>ms.</a:t>
            </a:r>
            <a:endParaRPr lang="en-US" dirty="0" smtClean="0"/>
          </a:p>
          <a:p>
            <a:r>
              <a:rPr lang="en-US" dirty="0" smtClean="0"/>
              <a:t>In a small room this wave will have traveled around the room and impinged itself on the listener about a dozen times, each arrival being from a different direction and at a different arrival time.</a:t>
            </a:r>
          </a:p>
        </p:txBody>
      </p:sp>
    </p:spTree>
    <p:extLst>
      <p:ext uri="{BB962C8B-B14F-4D97-AF65-F5344CB8AC3E}">
        <p14:creationId xmlns:p14="http://schemas.microsoft.com/office/powerpoint/2010/main" val="26666296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651272"/>
          </a:xfrm>
        </p:spPr>
        <p:txBody>
          <a:bodyPr>
            <a:normAutofit fontScale="90000"/>
          </a:bodyPr>
          <a:lstStyle/>
          <a:p>
            <a:r>
              <a:rPr lang="en-US" dirty="0" smtClean="0"/>
              <a:t>Arrival times</a:t>
            </a:r>
            <a:endParaRPr lang="en-US" dirty="0"/>
          </a:p>
        </p:txBody>
      </p:sp>
      <p:sp>
        <p:nvSpPr>
          <p:cNvPr id="3" name="Content Placeholder 2"/>
          <p:cNvSpPr>
            <a:spLocks noGrp="1"/>
          </p:cNvSpPr>
          <p:nvPr>
            <p:ph idx="1"/>
          </p:nvPr>
        </p:nvSpPr>
        <p:spPr>
          <a:xfrm>
            <a:off x="228600" y="971550"/>
            <a:ext cx="8686800" cy="3760470"/>
          </a:xfrm>
        </p:spPr>
        <p:txBody>
          <a:bodyPr>
            <a:normAutofit fontScale="77500" lnSpcReduction="20000"/>
          </a:bodyPr>
          <a:lstStyle/>
          <a:p>
            <a:r>
              <a:rPr lang="en-US" dirty="0" smtClean="0"/>
              <a:t>While the ear can detect arrival</a:t>
            </a:r>
            <a:r>
              <a:rPr lang="en-US" baseline="0" dirty="0" smtClean="0"/>
              <a:t> times as short as a few </a:t>
            </a:r>
            <a:r>
              <a:rPr lang="en-US" baseline="0" dirty="0" err="1" smtClean="0"/>
              <a:t>ms</a:t>
            </a:r>
            <a:r>
              <a:rPr lang="en-US" baseline="0" dirty="0" smtClean="0"/>
              <a:t> at higher frequencies it is simply incapable of doing an assessment of independent arrivals of waves in the modal domain</a:t>
            </a:r>
          </a:p>
          <a:p>
            <a:r>
              <a:rPr lang="en-US" baseline="0" dirty="0" smtClean="0"/>
              <a:t>Hence, at modal frequencies, </a:t>
            </a:r>
            <a:r>
              <a:rPr lang="en-US" dirty="0"/>
              <a:t>steady state responses of small rooms is </a:t>
            </a:r>
            <a:r>
              <a:rPr lang="en-US" baseline="0" dirty="0" smtClean="0"/>
              <a:t>all that we can consider as no temporal aspects of the room are detectable at these frequencies</a:t>
            </a:r>
          </a:p>
          <a:p>
            <a:r>
              <a:rPr lang="en-US" baseline="0" dirty="0" smtClean="0"/>
              <a:t>This whole discussion is quite consistent with the time-frequency tradeoff in measurements, where we simply cannot “window out” the room below some frequency given by the first reflection.  This requirement is too stringent for our hearing, but the limitations are quite similar.</a:t>
            </a:r>
          </a:p>
        </p:txBody>
      </p:sp>
    </p:spTree>
    <p:extLst>
      <p:ext uri="{BB962C8B-B14F-4D97-AF65-F5344CB8AC3E}">
        <p14:creationId xmlns:p14="http://schemas.microsoft.com/office/powerpoint/2010/main" val="13874415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steady state it is!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There is one caveat to the above discussion – we can detect the “decay” of the steady state response, but this is a much longer time constant than wave-front</a:t>
            </a:r>
            <a:r>
              <a:rPr lang="en-US" baseline="0" dirty="0" smtClean="0"/>
              <a:t> arrivals.</a:t>
            </a:r>
          </a:p>
          <a:p>
            <a:r>
              <a:rPr lang="en-US" baseline="0" dirty="0" smtClean="0"/>
              <a:t>However, the decay time is almost completely correlated with the modal response</a:t>
            </a:r>
          </a:p>
          <a:p>
            <a:pPr lvl="1"/>
            <a:r>
              <a:rPr lang="en-US" dirty="0" smtClean="0"/>
              <a:t>A “loud” mode tends to decay slower than a “soft” one because a loud mode most likely has low damping while a soft</a:t>
            </a:r>
            <a:r>
              <a:rPr lang="en-US" baseline="0" dirty="0" smtClean="0"/>
              <a:t> mode most likely has higher damping</a:t>
            </a:r>
          </a:p>
          <a:p>
            <a:pPr lvl="0"/>
            <a:r>
              <a:rPr lang="en-US" baseline="0" dirty="0" smtClean="0"/>
              <a:t>Hence, the steady state frequency response of a small room at low frequencies is just about all there is too look at in the modal domain</a:t>
            </a:r>
          </a:p>
        </p:txBody>
      </p:sp>
    </p:spTree>
    <p:extLst>
      <p:ext uri="{BB962C8B-B14F-4D97-AF65-F5344CB8AC3E}">
        <p14:creationId xmlns:p14="http://schemas.microsoft.com/office/powerpoint/2010/main" val="30489585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2200</TotalTime>
  <Words>1775</Words>
  <Application>Microsoft Office PowerPoint</Application>
  <PresentationFormat>On-screen Show (16:9)</PresentationFormat>
  <Paragraphs>123</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Apex</vt:lpstr>
      <vt:lpstr>Optimal Bass Playback in Small Rooms</vt:lpstr>
      <vt:lpstr>The Goal</vt:lpstr>
      <vt:lpstr>Good Bass</vt:lpstr>
      <vt:lpstr>How much bass enhancement</vt:lpstr>
      <vt:lpstr>The small room problem</vt:lpstr>
      <vt:lpstr>Room modes</vt:lpstr>
      <vt:lpstr>Why steady state?</vt:lpstr>
      <vt:lpstr>Arrival times</vt:lpstr>
      <vt:lpstr>So steady state it is!</vt:lpstr>
      <vt:lpstr>Result from PhD thesis</vt:lpstr>
      <vt:lpstr>Results con’t</vt:lpstr>
      <vt:lpstr>Results con’t</vt:lpstr>
      <vt:lpstr>Results con’t</vt:lpstr>
      <vt:lpstr>Results con’t</vt:lpstr>
      <vt:lpstr>Small rooms and bass</vt:lpstr>
      <vt:lpstr>One Source Room</vt:lpstr>
      <vt:lpstr>One Source Room</vt:lpstr>
      <vt:lpstr>Two Sources</vt:lpstr>
      <vt:lpstr>Two Sources</vt:lpstr>
      <vt:lpstr>Three Source </vt:lpstr>
      <vt:lpstr>Adding Sources</vt:lpstr>
      <vt:lpstr>Reverse phase of one source</vt:lpstr>
      <vt:lpstr>The point of multiple subs </vt:lpstr>
      <vt:lpstr>The main point</vt:lpstr>
      <vt:lpstr>Gain only</vt:lpstr>
      <vt:lpstr>The Geddes Approach</vt:lpstr>
      <vt:lpstr>Unfiltered responses</vt:lpstr>
      <vt:lpstr>Filter responses</vt:lpstr>
      <vt:lpstr>Example using DCX2496</vt:lpstr>
      <vt:lpstr>Conclusion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Optimal Bass Playback in Small Rooms</dc:title>
  <dc:creator>Earl Geddes</dc:creator>
  <cp:lastModifiedBy>Earl Geddes</cp:lastModifiedBy>
  <cp:revision>26</cp:revision>
  <dcterms:created xsi:type="dcterms:W3CDTF">2013-01-07T17:08:51Z</dcterms:created>
  <dcterms:modified xsi:type="dcterms:W3CDTF">2013-01-16T14:10:48Z</dcterms:modified>
</cp:coreProperties>
</file>